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2" r:id="rId7"/>
    <p:sldId id="261" r:id="rId8"/>
    <p:sldId id="262" r:id="rId9"/>
    <p:sldId id="268" r:id="rId10"/>
    <p:sldId id="269" r:id="rId11"/>
    <p:sldId id="263" r:id="rId12"/>
    <p:sldId id="264" r:id="rId13"/>
    <p:sldId id="265" r:id="rId14"/>
    <p:sldId id="266" r:id="rId15"/>
    <p:sldId id="267" r:id="rId16"/>
    <p:sldId id="270" r:id="rId17"/>
    <p:sldId id="27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40632-5232-4E43-9ED8-B124360F00C1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9481C-8F3B-474D-87C0-2ADA0AEAD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160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40632-5232-4E43-9ED8-B124360F00C1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9481C-8F3B-474D-87C0-2ADA0AEAD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849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40632-5232-4E43-9ED8-B124360F00C1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9481C-8F3B-474D-87C0-2ADA0AEAD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322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40632-5232-4E43-9ED8-B124360F00C1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9481C-8F3B-474D-87C0-2ADA0AEAD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53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40632-5232-4E43-9ED8-B124360F00C1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9481C-8F3B-474D-87C0-2ADA0AEAD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305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40632-5232-4E43-9ED8-B124360F00C1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9481C-8F3B-474D-87C0-2ADA0AEAD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76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40632-5232-4E43-9ED8-B124360F00C1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9481C-8F3B-474D-87C0-2ADA0AEAD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898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40632-5232-4E43-9ED8-B124360F00C1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9481C-8F3B-474D-87C0-2ADA0AEAD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590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40632-5232-4E43-9ED8-B124360F00C1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9481C-8F3B-474D-87C0-2ADA0AEAD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852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40632-5232-4E43-9ED8-B124360F00C1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9481C-8F3B-474D-87C0-2ADA0AEAD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52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40632-5232-4E43-9ED8-B124360F00C1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9481C-8F3B-474D-87C0-2ADA0AEAD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563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40632-5232-4E43-9ED8-B124360F00C1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9481C-8F3B-474D-87C0-2ADA0AEAD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934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Basic elements of planning and decision making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5</a:t>
            </a:r>
          </a:p>
          <a:p>
            <a:r>
              <a:rPr lang="en-US" dirty="0" smtClean="0"/>
              <a:t>Miami Dade College</a:t>
            </a:r>
          </a:p>
          <a:p>
            <a:r>
              <a:rPr lang="en-US" dirty="0" smtClean="0"/>
              <a:t>Sep </a:t>
            </a:r>
            <a:r>
              <a:rPr lang="en-US" dirty="0" smtClean="0"/>
              <a:t>14</a:t>
            </a:r>
            <a:r>
              <a:rPr lang="en-US" baseline="30000" dirty="0" smtClean="0"/>
              <a:t>th</a:t>
            </a:r>
            <a:r>
              <a:rPr lang="en-US" smtClean="0"/>
              <a:t>, </a:t>
            </a:r>
            <a:r>
              <a:rPr lang="en-US" smtClean="0"/>
              <a:t>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523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Organizational goals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</a:t>
            </a:r>
            <a:r>
              <a:rPr lang="en-US" b="1" dirty="0" smtClean="0"/>
              <a:t>mission</a:t>
            </a:r>
            <a:r>
              <a:rPr lang="en-US" dirty="0" smtClean="0"/>
              <a:t> outlines the organization’s purpose, </a:t>
            </a:r>
            <a:r>
              <a:rPr lang="en-US" b="1" dirty="0" smtClean="0"/>
              <a:t>values and directions</a:t>
            </a:r>
          </a:p>
          <a:p>
            <a:r>
              <a:rPr lang="en-US" dirty="0" smtClean="0"/>
              <a:t>Following from the mission are </a:t>
            </a:r>
            <a:r>
              <a:rPr lang="en-US" b="1" dirty="0" smtClean="0"/>
              <a:t>streams of goals </a:t>
            </a:r>
            <a:r>
              <a:rPr lang="en-US" dirty="0" smtClean="0"/>
              <a:t>and plans</a:t>
            </a:r>
          </a:p>
          <a:p>
            <a:r>
              <a:rPr lang="en-US" b="1" dirty="0" smtClean="0"/>
              <a:t>Goals</a:t>
            </a:r>
            <a:r>
              <a:rPr lang="en-US" dirty="0" smtClean="0"/>
              <a:t>: the </a:t>
            </a:r>
            <a:r>
              <a:rPr lang="en-US" b="1" dirty="0" smtClean="0"/>
              <a:t>broad, long term </a:t>
            </a:r>
            <a:r>
              <a:rPr lang="en-US" dirty="0" smtClean="0"/>
              <a:t>accomplishments an organization wishes to attain </a:t>
            </a:r>
          </a:p>
          <a:p>
            <a:r>
              <a:rPr lang="en-US" b="1" dirty="0" smtClean="0"/>
              <a:t>Four</a:t>
            </a:r>
            <a:r>
              <a:rPr lang="en-US" dirty="0" smtClean="0"/>
              <a:t> purposes of goals:</a:t>
            </a:r>
          </a:p>
          <a:p>
            <a:pPr>
              <a:buFontTx/>
              <a:buChar char="-"/>
            </a:pPr>
            <a:r>
              <a:rPr lang="en-US" dirty="0" smtClean="0"/>
              <a:t>Providing guideline and a </a:t>
            </a:r>
            <a:r>
              <a:rPr lang="en-US" b="1" dirty="0" smtClean="0"/>
              <a:t>unified direction </a:t>
            </a:r>
            <a:r>
              <a:rPr lang="en-US" dirty="0" smtClean="0"/>
              <a:t>for people in the organization</a:t>
            </a:r>
          </a:p>
          <a:p>
            <a:pPr>
              <a:buFontTx/>
              <a:buChar char="-"/>
            </a:pPr>
            <a:r>
              <a:rPr lang="en-US" dirty="0" smtClean="0"/>
              <a:t>Goal-setting practices strongly </a:t>
            </a:r>
            <a:r>
              <a:rPr lang="en-US" b="1" dirty="0" smtClean="0"/>
              <a:t>affect</a:t>
            </a:r>
            <a:r>
              <a:rPr lang="en-US" dirty="0" smtClean="0"/>
              <a:t> other aspects of planning</a:t>
            </a:r>
          </a:p>
          <a:p>
            <a:pPr>
              <a:buFontTx/>
              <a:buChar char="-"/>
            </a:pPr>
            <a:r>
              <a:rPr lang="en-US" dirty="0" smtClean="0"/>
              <a:t>Goals can be a </a:t>
            </a:r>
            <a:r>
              <a:rPr lang="en-US" b="1" dirty="0" smtClean="0"/>
              <a:t>source of motivation </a:t>
            </a:r>
            <a:r>
              <a:rPr lang="en-US" dirty="0" smtClean="0"/>
              <a:t>for employees (specific and moderately difficult             working harder)</a:t>
            </a:r>
          </a:p>
          <a:p>
            <a:pPr>
              <a:buFontTx/>
              <a:buChar char="-"/>
            </a:pPr>
            <a:r>
              <a:rPr lang="en-US" dirty="0" smtClean="0"/>
              <a:t>An effective mechanism for </a:t>
            </a:r>
            <a:r>
              <a:rPr lang="en-US" b="1" dirty="0" smtClean="0"/>
              <a:t>evaluation and control </a:t>
            </a:r>
          </a:p>
          <a:p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3863662" y="5331854"/>
            <a:ext cx="824248" cy="128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741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Kinds of goals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en-US" b="1" dirty="0" smtClean="0"/>
              <a:t>level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b="1" dirty="0" smtClean="0"/>
              <a:t>1.1 Mission</a:t>
            </a:r>
            <a:r>
              <a:rPr lang="en-US" dirty="0" smtClean="0"/>
              <a:t>: states the unique </a:t>
            </a:r>
            <a:r>
              <a:rPr lang="en-US" b="1" dirty="0" smtClean="0"/>
              <a:t>purpose</a:t>
            </a:r>
            <a:r>
              <a:rPr lang="en-US" dirty="0" smtClean="0"/>
              <a:t> and the </a:t>
            </a:r>
            <a:r>
              <a:rPr lang="en-US" b="1" dirty="0" smtClean="0"/>
              <a:t>scope</a:t>
            </a:r>
            <a:r>
              <a:rPr lang="en-US" dirty="0" smtClean="0"/>
              <a:t> of the operations in </a:t>
            </a:r>
            <a:r>
              <a:rPr lang="en-US" b="1" dirty="0" smtClean="0"/>
              <a:t>product</a:t>
            </a:r>
            <a:r>
              <a:rPr lang="en-US" dirty="0" smtClean="0"/>
              <a:t> and </a:t>
            </a:r>
            <a:r>
              <a:rPr lang="en-US" b="1" dirty="0" smtClean="0"/>
              <a:t>market</a:t>
            </a:r>
            <a:r>
              <a:rPr lang="en-US" dirty="0" smtClean="0"/>
              <a:t> terms </a:t>
            </a:r>
          </a:p>
          <a:p>
            <a:pPr>
              <a:buFontTx/>
              <a:buChar char="-"/>
            </a:pPr>
            <a:r>
              <a:rPr lang="en-US" dirty="0" smtClean="0"/>
              <a:t>Contributes to </a:t>
            </a:r>
            <a:r>
              <a:rPr lang="en-US" b="1" dirty="0" smtClean="0"/>
              <a:t>communities</a:t>
            </a:r>
            <a:r>
              <a:rPr lang="en-US" dirty="0" smtClean="0"/>
              <a:t> and </a:t>
            </a:r>
            <a:r>
              <a:rPr lang="en-US" b="1" dirty="0" smtClean="0"/>
              <a:t>environment</a:t>
            </a:r>
          </a:p>
          <a:p>
            <a:pPr>
              <a:buFontTx/>
              <a:buChar char="-"/>
            </a:pPr>
            <a:r>
              <a:rPr lang="en-US" dirty="0" smtClean="0"/>
              <a:t>Embraces </a:t>
            </a:r>
            <a:r>
              <a:rPr lang="en-US" b="1" dirty="0" smtClean="0"/>
              <a:t>diversity</a:t>
            </a:r>
          </a:p>
          <a:p>
            <a:pPr>
              <a:buFontTx/>
              <a:buChar char="-"/>
            </a:pPr>
            <a:r>
              <a:rPr lang="en-US" dirty="0" smtClean="0"/>
              <a:t>Develops satisfied </a:t>
            </a:r>
            <a:r>
              <a:rPr lang="en-US" b="1" dirty="0" smtClean="0"/>
              <a:t>customers</a:t>
            </a:r>
          </a:p>
          <a:p>
            <a:pPr marL="0" indent="0">
              <a:buNone/>
            </a:pPr>
            <a:r>
              <a:rPr lang="en-US" dirty="0" smtClean="0"/>
              <a:t>1.2 </a:t>
            </a:r>
            <a:r>
              <a:rPr lang="en-US" b="1" dirty="0" smtClean="0"/>
              <a:t>Strategic</a:t>
            </a:r>
            <a:r>
              <a:rPr lang="en-US" dirty="0" smtClean="0"/>
              <a:t> goals: </a:t>
            </a:r>
          </a:p>
          <a:p>
            <a:pPr>
              <a:buFontTx/>
              <a:buChar char="-"/>
            </a:pPr>
            <a:r>
              <a:rPr lang="en-US" dirty="0" smtClean="0"/>
              <a:t>Set by </a:t>
            </a:r>
            <a:r>
              <a:rPr lang="en-US" b="1" dirty="0" smtClean="0"/>
              <a:t>top management</a:t>
            </a:r>
          </a:p>
          <a:p>
            <a:pPr>
              <a:buFontTx/>
              <a:buChar char="-"/>
            </a:pPr>
            <a:r>
              <a:rPr lang="en-US" dirty="0" smtClean="0"/>
              <a:t>The </a:t>
            </a:r>
            <a:r>
              <a:rPr lang="en-US" b="1" dirty="0" smtClean="0"/>
              <a:t>broad goals </a:t>
            </a:r>
            <a:r>
              <a:rPr lang="en-US" dirty="0" smtClean="0"/>
              <a:t>and the policies, procedures and </a:t>
            </a:r>
            <a:r>
              <a:rPr lang="en-US" b="1" dirty="0" smtClean="0"/>
              <a:t>strategies</a:t>
            </a:r>
          </a:p>
          <a:p>
            <a:pPr>
              <a:buFontTx/>
              <a:buChar char="-"/>
            </a:pPr>
            <a:r>
              <a:rPr lang="en-US" dirty="0" smtClean="0"/>
              <a:t>For instance: </a:t>
            </a:r>
            <a:r>
              <a:rPr lang="en-US" b="1" dirty="0" smtClean="0"/>
              <a:t>increasing the profitability </a:t>
            </a:r>
            <a:r>
              <a:rPr lang="en-US" dirty="0" smtClean="0"/>
              <a:t>of different branches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87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1.3 Tactical</a:t>
            </a:r>
            <a:r>
              <a:rPr lang="en-US" dirty="0" smtClean="0"/>
              <a:t> goals: </a:t>
            </a:r>
          </a:p>
          <a:p>
            <a:pPr>
              <a:buFontTx/>
              <a:buChar char="-"/>
            </a:pPr>
            <a:r>
              <a:rPr lang="en-US" dirty="0" smtClean="0"/>
              <a:t>Set by </a:t>
            </a:r>
            <a:r>
              <a:rPr lang="en-US" b="1" dirty="0" smtClean="0"/>
              <a:t>middle</a:t>
            </a:r>
            <a:r>
              <a:rPr lang="en-US" dirty="0" smtClean="0"/>
              <a:t> managers</a:t>
            </a:r>
          </a:p>
          <a:p>
            <a:pPr>
              <a:buFontTx/>
              <a:buChar char="-"/>
            </a:pPr>
            <a:r>
              <a:rPr lang="en-US" dirty="0" smtClean="0"/>
              <a:t>How to operationalize </a:t>
            </a:r>
            <a:r>
              <a:rPr lang="en-US" b="1" dirty="0" smtClean="0"/>
              <a:t>actions necessary </a:t>
            </a:r>
            <a:r>
              <a:rPr lang="en-US" dirty="0" smtClean="0"/>
              <a:t>to achieve the </a:t>
            </a:r>
            <a:r>
              <a:rPr lang="en-US" b="1" dirty="0" smtClean="0"/>
              <a:t>strategic goals</a:t>
            </a:r>
          </a:p>
          <a:p>
            <a:pPr>
              <a:buFontTx/>
              <a:buChar char="-"/>
            </a:pPr>
            <a:r>
              <a:rPr lang="en-US" dirty="0" smtClean="0"/>
              <a:t>Developing detailed, </a:t>
            </a:r>
            <a:r>
              <a:rPr lang="en-US" b="1" dirty="0" smtClean="0"/>
              <a:t>short-range objectives</a:t>
            </a:r>
          </a:p>
          <a:p>
            <a:pPr>
              <a:buFontTx/>
              <a:buChar char="-"/>
            </a:pPr>
            <a:r>
              <a:rPr lang="en-US" dirty="0" smtClean="0"/>
              <a:t>For instance: </a:t>
            </a:r>
            <a:r>
              <a:rPr lang="en-US" b="1" dirty="0" smtClean="0"/>
              <a:t>licensing</a:t>
            </a:r>
            <a:r>
              <a:rPr lang="en-US" dirty="0" smtClean="0"/>
              <a:t> agreement </a:t>
            </a:r>
          </a:p>
          <a:p>
            <a:pPr marL="0" indent="0">
              <a:buNone/>
            </a:pPr>
            <a:r>
              <a:rPr lang="en-US" b="1" dirty="0" smtClean="0"/>
              <a:t>1.4 Operational</a:t>
            </a:r>
            <a:r>
              <a:rPr lang="en-US" dirty="0" smtClean="0"/>
              <a:t> goals:</a:t>
            </a:r>
          </a:p>
          <a:p>
            <a:pPr>
              <a:buFontTx/>
              <a:buChar char="-"/>
            </a:pPr>
            <a:r>
              <a:rPr lang="en-US" dirty="0" smtClean="0"/>
              <a:t>Set by </a:t>
            </a:r>
            <a:r>
              <a:rPr lang="en-US" b="1" dirty="0" smtClean="0"/>
              <a:t>lower-level</a:t>
            </a:r>
            <a:r>
              <a:rPr lang="en-US" dirty="0" smtClean="0"/>
              <a:t> managers</a:t>
            </a:r>
          </a:p>
          <a:p>
            <a:pPr>
              <a:buFontTx/>
              <a:buChar char="-"/>
            </a:pPr>
            <a:r>
              <a:rPr lang="en-US" dirty="0" smtClean="0"/>
              <a:t>For </a:t>
            </a:r>
            <a:r>
              <a:rPr lang="en-US" b="1" dirty="0" smtClean="0"/>
              <a:t>specific supervisors</a:t>
            </a:r>
            <a:r>
              <a:rPr lang="en-US" dirty="0" smtClean="0"/>
              <a:t>, </a:t>
            </a:r>
            <a:r>
              <a:rPr lang="en-US" b="1" dirty="0" smtClean="0"/>
              <a:t>department heads</a:t>
            </a:r>
          </a:p>
          <a:p>
            <a:pPr marL="0" indent="0">
              <a:buNone/>
            </a:pPr>
            <a:r>
              <a:rPr lang="en-US" dirty="0" smtClean="0"/>
              <a:t>2. </a:t>
            </a:r>
            <a:r>
              <a:rPr lang="en-US" b="1" dirty="0" smtClean="0"/>
              <a:t>Area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Setting goals for different areas (HR, operations, marketing, finance,…)</a:t>
            </a:r>
          </a:p>
          <a:p>
            <a:pPr>
              <a:buFontTx/>
              <a:buChar char="-"/>
            </a:pP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98608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456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3. </a:t>
            </a:r>
            <a:r>
              <a:rPr lang="en-US" b="1" dirty="0" smtClean="0"/>
              <a:t>Time</a:t>
            </a:r>
            <a:r>
              <a:rPr lang="en-US" dirty="0" smtClean="0"/>
              <a:t> frame: </a:t>
            </a:r>
          </a:p>
          <a:p>
            <a:pPr>
              <a:buFontTx/>
              <a:buChar char="-"/>
            </a:pPr>
            <a:r>
              <a:rPr lang="en-US" dirty="0" smtClean="0"/>
              <a:t>Setting goals across different time frames</a:t>
            </a:r>
          </a:p>
          <a:p>
            <a:pPr>
              <a:buFontTx/>
              <a:buChar char="-"/>
            </a:pPr>
            <a:r>
              <a:rPr lang="en-US" b="1" dirty="0" smtClean="0"/>
              <a:t>long-term</a:t>
            </a:r>
            <a:r>
              <a:rPr lang="en-US" dirty="0" smtClean="0"/>
              <a:t>, </a:t>
            </a:r>
            <a:r>
              <a:rPr lang="en-US" b="1" dirty="0" smtClean="0"/>
              <a:t>intermediate-term</a:t>
            </a:r>
            <a:r>
              <a:rPr lang="en-US" dirty="0" smtClean="0"/>
              <a:t>, and </a:t>
            </a:r>
            <a:r>
              <a:rPr lang="en-US" b="1" dirty="0" smtClean="0"/>
              <a:t>short-term</a:t>
            </a:r>
            <a:r>
              <a:rPr lang="en-US" dirty="0" smtClean="0"/>
              <a:t> goals</a:t>
            </a:r>
          </a:p>
          <a:p>
            <a:pPr>
              <a:buFontTx/>
              <a:buChar char="-"/>
            </a:pPr>
            <a:r>
              <a:rPr lang="en-US" b="1" dirty="0" smtClean="0"/>
              <a:t>Ten</a:t>
            </a:r>
            <a:r>
              <a:rPr lang="en-US" dirty="0" smtClean="0"/>
              <a:t> years or longer, around </a:t>
            </a:r>
            <a:r>
              <a:rPr lang="en-US" b="1" dirty="0" smtClean="0"/>
              <a:t>five</a:t>
            </a:r>
            <a:r>
              <a:rPr lang="en-US" dirty="0" smtClean="0"/>
              <a:t> years, around </a:t>
            </a:r>
            <a:r>
              <a:rPr lang="en-US" b="1" dirty="0" smtClean="0"/>
              <a:t>one</a:t>
            </a:r>
            <a:r>
              <a:rPr lang="en-US" dirty="0" smtClean="0"/>
              <a:t> year </a:t>
            </a:r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Responsibilities to establish goals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Responsibilities</a:t>
            </a:r>
            <a:r>
              <a:rPr lang="en-US" dirty="0"/>
              <a:t>:</a:t>
            </a:r>
          </a:p>
          <a:p>
            <a:pPr>
              <a:buFontTx/>
              <a:buChar char="-"/>
            </a:pPr>
            <a:r>
              <a:rPr lang="en-US" dirty="0"/>
              <a:t>The </a:t>
            </a:r>
            <a:r>
              <a:rPr lang="en-US" b="1" dirty="0"/>
              <a:t>mission and strategic </a:t>
            </a:r>
            <a:r>
              <a:rPr lang="en-US" dirty="0"/>
              <a:t>goals: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</a:t>
            </a:r>
            <a:r>
              <a:rPr lang="en-US" b="1" dirty="0" smtClean="0"/>
              <a:t>Board </a:t>
            </a:r>
            <a:r>
              <a:rPr lang="en-US" b="1" dirty="0"/>
              <a:t>of directors </a:t>
            </a:r>
            <a:r>
              <a:rPr lang="en-US" dirty="0"/>
              <a:t>and </a:t>
            </a:r>
            <a:r>
              <a:rPr lang="en-US" b="1" dirty="0"/>
              <a:t>top</a:t>
            </a:r>
            <a:r>
              <a:rPr lang="en-US" dirty="0"/>
              <a:t> managers</a:t>
            </a:r>
          </a:p>
          <a:p>
            <a:pPr>
              <a:buFontTx/>
              <a:buChar char="-"/>
            </a:pPr>
            <a:r>
              <a:rPr lang="en-US" b="1" dirty="0"/>
              <a:t>Top and middle </a:t>
            </a:r>
            <a:r>
              <a:rPr lang="en-US" dirty="0"/>
              <a:t>managers work together to establish </a:t>
            </a:r>
            <a:r>
              <a:rPr lang="en-US" b="1" dirty="0"/>
              <a:t>tactical</a:t>
            </a:r>
            <a:r>
              <a:rPr lang="en-US" dirty="0"/>
              <a:t> goals</a:t>
            </a:r>
          </a:p>
          <a:p>
            <a:pPr>
              <a:buFontTx/>
              <a:buChar char="-"/>
            </a:pPr>
            <a:r>
              <a:rPr lang="en-US" b="1" dirty="0"/>
              <a:t>Middle and lower </a:t>
            </a:r>
            <a:r>
              <a:rPr lang="en-US" dirty="0"/>
              <a:t>level managers are responsible for </a:t>
            </a:r>
            <a:r>
              <a:rPr lang="en-US" b="1" dirty="0"/>
              <a:t>operational</a:t>
            </a:r>
            <a:r>
              <a:rPr lang="en-US" dirty="0"/>
              <a:t> goals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61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Managing multiple goals and organizational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Sometimes, there are </a:t>
            </a:r>
            <a:r>
              <a:rPr lang="en-US" b="1" dirty="0" smtClean="0"/>
              <a:t>conflicts or contradictions </a:t>
            </a:r>
            <a:r>
              <a:rPr lang="en-US" dirty="0" smtClean="0"/>
              <a:t>among goals</a:t>
            </a:r>
          </a:p>
          <a:p>
            <a:r>
              <a:rPr lang="en-US" dirty="0" smtClean="0"/>
              <a:t>Conflicts between the goals of </a:t>
            </a:r>
            <a:r>
              <a:rPr lang="en-US" b="1" dirty="0" smtClean="0"/>
              <a:t>different departments</a:t>
            </a:r>
          </a:p>
          <a:p>
            <a:r>
              <a:rPr lang="en-US" b="1" dirty="0" smtClean="0"/>
              <a:t>Optimizing</a:t>
            </a:r>
            <a:r>
              <a:rPr lang="en-US" dirty="0" smtClean="0"/>
              <a:t>: </a:t>
            </a:r>
            <a:r>
              <a:rPr lang="en-US" b="1" dirty="0" smtClean="0"/>
              <a:t>balancing and reconciling </a:t>
            </a:r>
            <a:r>
              <a:rPr lang="en-US" dirty="0" smtClean="0"/>
              <a:t>possible conflicts among goals</a:t>
            </a:r>
          </a:p>
          <a:p>
            <a:r>
              <a:rPr lang="en-US" dirty="0" smtClean="0"/>
              <a:t>Kinds of </a:t>
            </a:r>
            <a:r>
              <a:rPr lang="en-US" b="1" dirty="0" smtClean="0"/>
              <a:t>organizational plans</a:t>
            </a:r>
            <a:r>
              <a:rPr lang="en-US" dirty="0" smtClean="0"/>
              <a:t>:</a:t>
            </a:r>
          </a:p>
          <a:p>
            <a:pPr marL="514350" indent="-514350">
              <a:buAutoNum type="arabicPeriod"/>
            </a:pPr>
            <a:r>
              <a:rPr lang="en-US" b="1" dirty="0" smtClean="0"/>
              <a:t>Strategic</a:t>
            </a:r>
            <a:r>
              <a:rPr lang="en-US" dirty="0" smtClean="0"/>
              <a:t> plans:</a:t>
            </a:r>
          </a:p>
          <a:p>
            <a:pPr>
              <a:buFontTx/>
              <a:buChar char="-"/>
            </a:pPr>
            <a:r>
              <a:rPr lang="en-US" dirty="0" smtClean="0"/>
              <a:t>Developed to achieve strategic goals</a:t>
            </a:r>
          </a:p>
          <a:p>
            <a:pPr>
              <a:buFontTx/>
              <a:buChar char="-"/>
            </a:pPr>
            <a:r>
              <a:rPr lang="en-US" dirty="0" smtClean="0"/>
              <a:t>Outlining decisions of </a:t>
            </a:r>
            <a:r>
              <a:rPr lang="en-US" b="1" dirty="0" smtClean="0"/>
              <a:t>resource allocation, priorities, CA</a:t>
            </a:r>
          </a:p>
          <a:p>
            <a:pPr>
              <a:buFontTx/>
              <a:buChar char="-"/>
            </a:pPr>
            <a:r>
              <a:rPr lang="en-US" dirty="0" smtClean="0"/>
              <a:t>Set by the </a:t>
            </a:r>
            <a:r>
              <a:rPr lang="en-US" b="1" dirty="0" smtClean="0"/>
              <a:t>board and top management </a:t>
            </a:r>
          </a:p>
          <a:p>
            <a:pPr>
              <a:buFontTx/>
              <a:buChar char="-"/>
            </a:pPr>
            <a:r>
              <a:rPr lang="en-US" dirty="0" smtClean="0"/>
              <a:t>Extended time horizon </a:t>
            </a:r>
          </a:p>
        </p:txBody>
      </p:sp>
    </p:spTree>
    <p:extLst>
      <p:ext uri="{BB962C8B-B14F-4D97-AF65-F5344CB8AC3E}">
        <p14:creationId xmlns:p14="http://schemas.microsoft.com/office/powerpoint/2010/main" val="1134792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2. </a:t>
            </a:r>
            <a:r>
              <a:rPr lang="en-US" b="1" dirty="0" smtClean="0"/>
              <a:t>Tactical</a:t>
            </a:r>
            <a:r>
              <a:rPr lang="en-US" dirty="0" smtClean="0"/>
              <a:t> plans:</a:t>
            </a:r>
          </a:p>
          <a:p>
            <a:pPr>
              <a:buFontTx/>
              <a:buChar char="-"/>
            </a:pPr>
            <a:r>
              <a:rPr lang="en-US" dirty="0" smtClean="0"/>
              <a:t>Aimed at achieving tactical goals and implementing specific parts of a strategic plan</a:t>
            </a:r>
          </a:p>
          <a:p>
            <a:pPr>
              <a:buFontTx/>
              <a:buChar char="-"/>
            </a:pPr>
            <a:r>
              <a:rPr lang="en-US" dirty="0" smtClean="0"/>
              <a:t>Focuses more on </a:t>
            </a:r>
            <a:r>
              <a:rPr lang="en-US" b="1" dirty="0" smtClean="0"/>
              <a:t>people (who), actions (what activities), information distribution, V/H communication</a:t>
            </a:r>
          </a:p>
          <a:p>
            <a:pPr>
              <a:buFontTx/>
              <a:buChar char="-"/>
            </a:pPr>
            <a:r>
              <a:rPr lang="en-US" dirty="0" smtClean="0"/>
              <a:t>It needs information from within and outside the organization </a:t>
            </a:r>
          </a:p>
          <a:p>
            <a:pPr>
              <a:buFontTx/>
              <a:buChar char="-"/>
            </a:pPr>
            <a:r>
              <a:rPr lang="en-US" dirty="0" smtClean="0"/>
              <a:t>Intermediate time horizon </a:t>
            </a:r>
          </a:p>
          <a:p>
            <a:pPr>
              <a:buFontTx/>
              <a:buChar char="-"/>
            </a:pPr>
            <a:r>
              <a:rPr lang="en-US" dirty="0" smtClean="0"/>
              <a:t>For instance: setting budgets, building new plants</a:t>
            </a:r>
          </a:p>
          <a:p>
            <a:pPr marL="0" indent="0">
              <a:buNone/>
            </a:pPr>
            <a:r>
              <a:rPr lang="en-US" dirty="0" smtClean="0"/>
              <a:t>3. </a:t>
            </a:r>
            <a:r>
              <a:rPr lang="en-US" b="1" dirty="0" smtClean="0"/>
              <a:t>Operational</a:t>
            </a:r>
            <a:r>
              <a:rPr lang="en-US" dirty="0" smtClean="0"/>
              <a:t> plans:</a:t>
            </a:r>
          </a:p>
          <a:p>
            <a:pPr>
              <a:buFontTx/>
              <a:buChar char="-"/>
            </a:pPr>
            <a:r>
              <a:rPr lang="en-US" dirty="0" smtClean="0"/>
              <a:t>Focusing on carrying out tactical plans to achieve operational goals </a:t>
            </a:r>
          </a:p>
          <a:p>
            <a:pPr>
              <a:buFontTx/>
              <a:buChar char="-"/>
            </a:pPr>
            <a:r>
              <a:rPr lang="en-US" dirty="0" smtClean="0"/>
              <a:t>Setting work </a:t>
            </a:r>
            <a:r>
              <a:rPr lang="en-US" b="1" dirty="0" smtClean="0"/>
              <a:t>standards</a:t>
            </a:r>
            <a:r>
              <a:rPr lang="en-US" dirty="0" smtClean="0"/>
              <a:t> and </a:t>
            </a:r>
            <a:r>
              <a:rPr lang="en-US" b="1" dirty="0" smtClean="0"/>
              <a:t>schedules</a:t>
            </a:r>
            <a:r>
              <a:rPr lang="en-US" dirty="0" smtClean="0"/>
              <a:t> </a:t>
            </a:r>
          </a:p>
          <a:p>
            <a:pPr>
              <a:buFontTx/>
              <a:buChar char="-"/>
            </a:pPr>
            <a:r>
              <a:rPr lang="en-US" dirty="0" smtClean="0"/>
              <a:t>Short-time focus and narrow in scope</a:t>
            </a:r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8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Operational 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1. </a:t>
            </a:r>
            <a:r>
              <a:rPr lang="en-US" b="1" dirty="0" smtClean="0"/>
              <a:t>Single-use</a:t>
            </a:r>
            <a:r>
              <a:rPr lang="en-US" dirty="0" smtClean="0"/>
              <a:t> plans</a:t>
            </a:r>
          </a:p>
          <a:p>
            <a:r>
              <a:rPr lang="en-US" dirty="0" smtClean="0"/>
              <a:t>A </a:t>
            </a:r>
            <a:r>
              <a:rPr lang="en-US" b="1" dirty="0" smtClean="0"/>
              <a:t>course of action </a:t>
            </a:r>
            <a:r>
              <a:rPr lang="en-US" dirty="0" smtClean="0"/>
              <a:t>that is not likely to be repeated in the future </a:t>
            </a:r>
          </a:p>
          <a:p>
            <a:pPr marL="0" indent="0">
              <a:buNone/>
            </a:pPr>
            <a:r>
              <a:rPr lang="en-US" dirty="0" smtClean="0"/>
              <a:t>1.1 </a:t>
            </a:r>
            <a:r>
              <a:rPr lang="en-US" b="1" dirty="0" smtClean="0"/>
              <a:t>Program</a:t>
            </a:r>
            <a:r>
              <a:rPr lang="en-US" dirty="0" smtClean="0"/>
              <a:t>: a single-use plan for </a:t>
            </a:r>
            <a:r>
              <a:rPr lang="en-US" b="1" dirty="0" smtClean="0"/>
              <a:t>a large set of activities </a:t>
            </a:r>
          </a:p>
          <a:p>
            <a:pPr>
              <a:buFontTx/>
              <a:buChar char="-"/>
            </a:pPr>
            <a:r>
              <a:rPr lang="en-US" dirty="0" smtClean="0"/>
              <a:t>For instance: </a:t>
            </a:r>
            <a:r>
              <a:rPr lang="en-US" b="1" dirty="0" smtClean="0"/>
              <a:t>procedures</a:t>
            </a:r>
            <a:r>
              <a:rPr lang="en-US" dirty="0" smtClean="0"/>
              <a:t> for </a:t>
            </a:r>
            <a:r>
              <a:rPr lang="en-US" b="1" dirty="0" smtClean="0"/>
              <a:t>introducing a new product line</a:t>
            </a:r>
            <a:r>
              <a:rPr lang="en-US" dirty="0" smtClean="0"/>
              <a:t>, opening a new facility </a:t>
            </a:r>
          </a:p>
          <a:p>
            <a:r>
              <a:rPr lang="en-US" b="1" dirty="0" smtClean="0"/>
              <a:t>Project</a:t>
            </a:r>
            <a:r>
              <a:rPr lang="en-US" dirty="0" smtClean="0"/>
              <a:t>: a </a:t>
            </a:r>
            <a:r>
              <a:rPr lang="en-US" b="1" dirty="0" smtClean="0"/>
              <a:t>part</a:t>
            </a:r>
            <a:r>
              <a:rPr lang="en-US" dirty="0" smtClean="0"/>
              <a:t> of a broad program with less complexity</a:t>
            </a:r>
          </a:p>
          <a:p>
            <a:pPr>
              <a:buFontTx/>
              <a:buChar char="-"/>
            </a:pPr>
            <a:r>
              <a:rPr lang="en-US" dirty="0" smtClean="0"/>
              <a:t>For instance: </a:t>
            </a:r>
            <a:r>
              <a:rPr lang="en-US" b="1" dirty="0" smtClean="0"/>
              <a:t>introducing a new product </a:t>
            </a:r>
            <a:r>
              <a:rPr lang="en-US" dirty="0" smtClean="0"/>
              <a:t>within an existing product line</a:t>
            </a:r>
          </a:p>
          <a:p>
            <a:pPr marL="0" indent="0">
              <a:buNone/>
            </a:pPr>
            <a:r>
              <a:rPr lang="en-US" dirty="0" smtClean="0"/>
              <a:t>2. </a:t>
            </a:r>
            <a:r>
              <a:rPr lang="en-US" b="1" dirty="0" smtClean="0"/>
              <a:t>Standing</a:t>
            </a:r>
            <a:r>
              <a:rPr lang="en-US" dirty="0" smtClean="0"/>
              <a:t> plan: activities that </a:t>
            </a:r>
            <a:r>
              <a:rPr lang="en-US" b="1" dirty="0" smtClean="0"/>
              <a:t>recur regularly </a:t>
            </a:r>
            <a:r>
              <a:rPr lang="en-US" dirty="0" smtClean="0"/>
              <a:t>over a period of time </a:t>
            </a:r>
          </a:p>
          <a:p>
            <a:r>
              <a:rPr lang="en-US" b="1" dirty="0" smtClean="0"/>
              <a:t>Policies</a:t>
            </a:r>
            <a:r>
              <a:rPr lang="en-US" dirty="0" smtClean="0"/>
              <a:t>, standard operating </a:t>
            </a:r>
            <a:r>
              <a:rPr lang="en-US" b="1" dirty="0" smtClean="0"/>
              <a:t>procedures</a:t>
            </a:r>
            <a:r>
              <a:rPr lang="en-US" dirty="0" smtClean="0"/>
              <a:t> and </a:t>
            </a:r>
            <a:r>
              <a:rPr lang="en-US" b="1" dirty="0" smtClean="0"/>
              <a:t>rules</a:t>
            </a:r>
            <a:r>
              <a:rPr lang="en-US" dirty="0" smtClean="0"/>
              <a:t> and </a:t>
            </a:r>
            <a:r>
              <a:rPr lang="en-US" b="1" dirty="0" smtClean="0"/>
              <a:t>regulations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5106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2.1 </a:t>
            </a:r>
            <a:r>
              <a:rPr lang="en-US" b="1" dirty="0" smtClean="0"/>
              <a:t>Policies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The organization’s general </a:t>
            </a:r>
            <a:r>
              <a:rPr lang="en-US" b="1" dirty="0" smtClean="0"/>
              <a:t>response</a:t>
            </a:r>
            <a:r>
              <a:rPr lang="en-US" dirty="0" smtClean="0"/>
              <a:t> to a </a:t>
            </a:r>
            <a:r>
              <a:rPr lang="en-US" b="1" dirty="0" smtClean="0"/>
              <a:t>designated problem</a:t>
            </a:r>
          </a:p>
          <a:p>
            <a:pPr>
              <a:buFontTx/>
              <a:buChar char="-"/>
            </a:pPr>
            <a:r>
              <a:rPr lang="en-US" dirty="0" smtClean="0"/>
              <a:t>“Not granting a franchise to who owns another fast-food restaurant”</a:t>
            </a:r>
          </a:p>
          <a:p>
            <a:pPr marL="0" indent="0">
              <a:buNone/>
            </a:pPr>
            <a:r>
              <a:rPr lang="en-US" dirty="0" smtClean="0"/>
              <a:t>2.2 </a:t>
            </a:r>
            <a:r>
              <a:rPr lang="en-US" b="1" dirty="0" smtClean="0"/>
              <a:t>SOP</a:t>
            </a:r>
            <a:r>
              <a:rPr lang="en-US" dirty="0" smtClean="0"/>
              <a:t>: the </a:t>
            </a:r>
            <a:r>
              <a:rPr lang="en-US" b="1" dirty="0" smtClean="0"/>
              <a:t>steps</a:t>
            </a:r>
            <a:r>
              <a:rPr lang="en-US" dirty="0" smtClean="0"/>
              <a:t> to be followed in particular circumstances </a:t>
            </a:r>
          </a:p>
          <a:p>
            <a:pPr marL="0" indent="0">
              <a:buNone/>
            </a:pPr>
            <a:r>
              <a:rPr lang="en-US" dirty="0" smtClean="0"/>
              <a:t>- </a:t>
            </a:r>
            <a:r>
              <a:rPr lang="en-US" b="1" dirty="0" smtClean="0"/>
              <a:t>More specific </a:t>
            </a:r>
            <a:r>
              <a:rPr lang="en-US" dirty="0" smtClean="0"/>
              <a:t>than a policy</a:t>
            </a:r>
          </a:p>
          <a:p>
            <a:pPr>
              <a:buFontTx/>
              <a:buChar char="-"/>
            </a:pPr>
            <a:r>
              <a:rPr lang="en-US" dirty="0" smtClean="0"/>
              <a:t>“</a:t>
            </a:r>
            <a:r>
              <a:rPr lang="en-US" b="1" dirty="0" smtClean="0"/>
              <a:t>Admission</a:t>
            </a:r>
            <a:r>
              <a:rPr lang="en-US" dirty="0" smtClean="0"/>
              <a:t> procedures” </a:t>
            </a:r>
          </a:p>
          <a:p>
            <a:pPr marL="0" indent="0">
              <a:buNone/>
            </a:pPr>
            <a:r>
              <a:rPr lang="en-US" dirty="0" smtClean="0"/>
              <a:t>2.3 </a:t>
            </a:r>
            <a:r>
              <a:rPr lang="en-US" b="1" dirty="0" smtClean="0"/>
              <a:t>Rules and regulations</a:t>
            </a:r>
            <a:r>
              <a:rPr lang="en-US" dirty="0" smtClean="0"/>
              <a:t>: how </a:t>
            </a:r>
            <a:r>
              <a:rPr lang="en-US" b="1" dirty="0" smtClean="0"/>
              <a:t>specific activities </a:t>
            </a:r>
            <a:r>
              <a:rPr lang="en-US" dirty="0" smtClean="0"/>
              <a:t>are to be done </a:t>
            </a:r>
          </a:p>
          <a:p>
            <a:pPr>
              <a:buFontTx/>
              <a:buChar char="-"/>
            </a:pPr>
            <a:r>
              <a:rPr lang="en-US" dirty="0" smtClean="0"/>
              <a:t>“Prohibiting customers from using the company’s telephone”</a:t>
            </a:r>
          </a:p>
          <a:p>
            <a:pPr>
              <a:buFontTx/>
              <a:buChar char="-"/>
            </a:pPr>
            <a:r>
              <a:rPr lang="en-US" dirty="0" smtClean="0"/>
              <a:t>A higher level manager can </a:t>
            </a:r>
            <a:r>
              <a:rPr lang="en-US" b="1" dirty="0" smtClean="0"/>
              <a:t>suspend or bend </a:t>
            </a:r>
            <a:r>
              <a:rPr lang="en-US" dirty="0" smtClean="0"/>
              <a:t>the rules </a:t>
            </a:r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812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Time frames for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45631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smtClean="0"/>
              <a:t>Long-range</a:t>
            </a:r>
            <a:r>
              <a:rPr lang="en-US" dirty="0" smtClean="0"/>
              <a:t> plans:</a:t>
            </a:r>
          </a:p>
          <a:p>
            <a:pPr>
              <a:buFontTx/>
              <a:buChar char="-"/>
            </a:pPr>
            <a:r>
              <a:rPr lang="en-US" dirty="0" smtClean="0"/>
              <a:t>Covers </a:t>
            </a:r>
            <a:r>
              <a:rPr lang="en-US" b="1" dirty="0" smtClean="0"/>
              <a:t>many years</a:t>
            </a:r>
            <a:r>
              <a:rPr lang="en-US" dirty="0" smtClean="0"/>
              <a:t>, even decades</a:t>
            </a:r>
          </a:p>
          <a:p>
            <a:pPr>
              <a:buFontTx/>
              <a:buChar char="-"/>
            </a:pPr>
            <a:r>
              <a:rPr lang="en-US" b="1" dirty="0" smtClean="0"/>
              <a:t>Environmental changes </a:t>
            </a:r>
            <a:r>
              <a:rPr lang="en-US" dirty="0" smtClean="0"/>
              <a:t>make it unfeasible to plan too far ahead</a:t>
            </a:r>
          </a:p>
          <a:p>
            <a:r>
              <a:rPr lang="en-US" b="1" dirty="0" smtClean="0"/>
              <a:t>Intermediate</a:t>
            </a:r>
            <a:r>
              <a:rPr lang="en-US" dirty="0" smtClean="0"/>
              <a:t> plans:</a:t>
            </a:r>
          </a:p>
          <a:p>
            <a:pPr>
              <a:buFontTx/>
              <a:buChar char="-"/>
            </a:pPr>
            <a:r>
              <a:rPr lang="en-US" dirty="0" smtClean="0"/>
              <a:t>Covers </a:t>
            </a:r>
            <a:r>
              <a:rPr lang="en-US" b="1" dirty="0" smtClean="0"/>
              <a:t>one to five </a:t>
            </a:r>
            <a:r>
              <a:rPr lang="en-US" dirty="0" smtClean="0"/>
              <a:t>years</a:t>
            </a:r>
          </a:p>
          <a:p>
            <a:r>
              <a:rPr lang="en-US" b="1" dirty="0" smtClean="0"/>
              <a:t>Short-term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Time frame of </a:t>
            </a:r>
            <a:r>
              <a:rPr lang="en-US" b="1" dirty="0" smtClean="0"/>
              <a:t>one year or less</a:t>
            </a:r>
          </a:p>
          <a:p>
            <a:pPr>
              <a:buFontTx/>
              <a:buChar char="-"/>
            </a:pPr>
            <a:r>
              <a:rPr lang="en-US" dirty="0" smtClean="0"/>
              <a:t>Affecting manager’s </a:t>
            </a:r>
            <a:r>
              <a:rPr lang="en-US" b="1" dirty="0" smtClean="0"/>
              <a:t>day-to-day</a:t>
            </a:r>
            <a:r>
              <a:rPr lang="en-US" dirty="0" smtClean="0"/>
              <a:t> activities</a:t>
            </a:r>
          </a:p>
          <a:p>
            <a:pPr marL="0" indent="0">
              <a:buNone/>
            </a:pPr>
            <a:r>
              <a:rPr lang="en-US" dirty="0" smtClean="0"/>
              <a:t>1. </a:t>
            </a:r>
            <a:r>
              <a:rPr lang="en-US" b="1" dirty="0" smtClean="0"/>
              <a:t>Action</a:t>
            </a:r>
            <a:r>
              <a:rPr lang="en-US" dirty="0" smtClean="0"/>
              <a:t> plan: operationalizes any other kind of plan</a:t>
            </a:r>
          </a:p>
          <a:p>
            <a:pPr marL="0" indent="0">
              <a:buNone/>
            </a:pPr>
            <a:r>
              <a:rPr lang="en-US" dirty="0" smtClean="0"/>
              <a:t>2. </a:t>
            </a:r>
            <a:r>
              <a:rPr lang="en-US" b="1" dirty="0" smtClean="0"/>
              <a:t>Reaction</a:t>
            </a:r>
            <a:r>
              <a:rPr lang="en-US" dirty="0" smtClean="0"/>
              <a:t> plan: designed to allow the company to </a:t>
            </a:r>
            <a:r>
              <a:rPr lang="en-US" b="1" dirty="0" smtClean="0"/>
              <a:t>react to an unforeseen circumstance</a:t>
            </a:r>
            <a:r>
              <a:rPr lang="en-US" dirty="0" smtClean="0"/>
              <a:t> </a:t>
            </a:r>
          </a:p>
          <a:p>
            <a:pPr>
              <a:buFontTx/>
              <a:buChar char="-"/>
            </a:pPr>
            <a:r>
              <a:rPr lang="en-US" dirty="0" smtClean="0"/>
              <a:t>Reacting to events beyond the control that still allows the goals to be achieved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22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Responsibilities for planning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/>
              <a:t>Planning staff (planning team)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Diffuses planning responsibilities throughout the organization</a:t>
            </a:r>
          </a:p>
          <a:p>
            <a:pPr>
              <a:buFontTx/>
              <a:buChar char="-"/>
            </a:pPr>
            <a:r>
              <a:rPr lang="en-US" dirty="0" smtClean="0"/>
              <a:t>Can reduce the workload of individual managers (</a:t>
            </a:r>
            <a:r>
              <a:rPr lang="en-US" b="1" dirty="0" smtClean="0"/>
              <a:t>reps from departments</a:t>
            </a:r>
            <a:r>
              <a:rPr lang="en-US" dirty="0" smtClean="0"/>
              <a:t>)</a:t>
            </a:r>
          </a:p>
          <a:p>
            <a:pPr>
              <a:buFontTx/>
              <a:buChar char="-"/>
            </a:pPr>
            <a:r>
              <a:rPr lang="en-US" dirty="0" smtClean="0"/>
              <a:t>Can help </a:t>
            </a:r>
            <a:r>
              <a:rPr lang="en-US" b="1" dirty="0" smtClean="0"/>
              <a:t>coordinate</a:t>
            </a:r>
            <a:r>
              <a:rPr lang="en-US" dirty="0" smtClean="0"/>
              <a:t> the planning activities of individual managers</a:t>
            </a:r>
          </a:p>
          <a:p>
            <a:pPr>
              <a:buFontTx/>
              <a:buChar char="-"/>
            </a:pPr>
            <a:r>
              <a:rPr lang="en-US" dirty="0" smtClean="0"/>
              <a:t>Can take a </a:t>
            </a:r>
            <a:r>
              <a:rPr lang="en-US" b="1" dirty="0" smtClean="0"/>
              <a:t>broader view </a:t>
            </a:r>
            <a:r>
              <a:rPr lang="en-US" dirty="0" smtClean="0"/>
              <a:t>and use different techniques</a:t>
            </a:r>
          </a:p>
          <a:p>
            <a:r>
              <a:rPr lang="en-US" b="1" dirty="0" smtClean="0"/>
              <a:t>Planning task force</a:t>
            </a:r>
            <a:r>
              <a:rPr lang="en-US" dirty="0" smtClean="0"/>
              <a:t>: </a:t>
            </a:r>
          </a:p>
          <a:p>
            <a:pPr>
              <a:buFontTx/>
              <a:buChar char="-"/>
            </a:pPr>
            <a:r>
              <a:rPr lang="en-US" dirty="0" smtClean="0"/>
              <a:t>It comprises </a:t>
            </a:r>
            <a:r>
              <a:rPr lang="en-US" b="1" dirty="0" smtClean="0"/>
              <a:t>line managers grouped for a specific task </a:t>
            </a:r>
          </a:p>
          <a:p>
            <a:pPr>
              <a:buFontTx/>
              <a:buChar char="-"/>
            </a:pPr>
            <a:r>
              <a:rPr lang="en-US" dirty="0" smtClean="0"/>
              <a:t>It includes responsibilities from each of the major unit</a:t>
            </a:r>
          </a:p>
          <a:p>
            <a:r>
              <a:rPr lang="en-US" b="1" dirty="0" smtClean="0"/>
              <a:t>Board of directors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Establishing the corporate </a:t>
            </a:r>
            <a:r>
              <a:rPr lang="en-US" b="1" dirty="0" smtClean="0"/>
              <a:t>mission and strategy</a:t>
            </a:r>
          </a:p>
          <a:p>
            <a:pPr>
              <a:buFontTx/>
              <a:buChar char="-"/>
            </a:pPr>
            <a:r>
              <a:rPr lang="en-US" dirty="0" smtClean="0"/>
              <a:t>The board can delegate planning to chief executives</a:t>
            </a:r>
          </a:p>
        </p:txBody>
      </p:sp>
    </p:spTree>
    <p:extLst>
      <p:ext uri="{BB962C8B-B14F-4D97-AF65-F5344CB8AC3E}">
        <p14:creationId xmlns:p14="http://schemas.microsoft.com/office/powerpoint/2010/main" val="346337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Chief executive officer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CEO is very important in </a:t>
            </a:r>
            <a:r>
              <a:rPr lang="en-US" b="1" dirty="0" smtClean="0"/>
              <a:t>planning process and implementation </a:t>
            </a:r>
          </a:p>
          <a:p>
            <a:r>
              <a:rPr lang="en-US" b="1" dirty="0" smtClean="0"/>
              <a:t>Executive committee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Composed of the </a:t>
            </a:r>
            <a:r>
              <a:rPr lang="en-US" b="1" dirty="0" smtClean="0"/>
              <a:t>top executives </a:t>
            </a:r>
            <a:r>
              <a:rPr lang="en-US" dirty="0" smtClean="0"/>
              <a:t>working together as a group</a:t>
            </a:r>
          </a:p>
          <a:p>
            <a:pPr>
              <a:buFontTx/>
              <a:buChar char="-"/>
            </a:pPr>
            <a:r>
              <a:rPr lang="en-US" dirty="0" smtClean="0"/>
              <a:t>Members meet regularly to provide </a:t>
            </a:r>
            <a:r>
              <a:rPr lang="en-US" b="1" dirty="0" smtClean="0"/>
              <a:t>input to the CEO</a:t>
            </a:r>
          </a:p>
          <a:p>
            <a:pPr>
              <a:buFontTx/>
              <a:buChar char="-"/>
            </a:pPr>
            <a:r>
              <a:rPr lang="en-US" dirty="0" smtClean="0"/>
              <a:t>It </a:t>
            </a:r>
            <a:r>
              <a:rPr lang="en-US" b="1" dirty="0" smtClean="0"/>
              <a:t>reviews</a:t>
            </a:r>
            <a:r>
              <a:rPr lang="en-US" dirty="0" smtClean="0"/>
              <a:t> the various strategic plans</a:t>
            </a:r>
          </a:p>
          <a:p>
            <a:r>
              <a:rPr lang="en-US" b="1" dirty="0" smtClean="0"/>
              <a:t>Line management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dirty="0" smtClean="0"/>
              <a:t>- </a:t>
            </a:r>
            <a:r>
              <a:rPr lang="en-US" b="1" dirty="0" smtClean="0"/>
              <a:t>Executes </a:t>
            </a:r>
            <a:r>
              <a:rPr lang="en-US" b="1" dirty="0"/>
              <a:t>the plans </a:t>
            </a:r>
            <a:r>
              <a:rPr lang="en-US" dirty="0"/>
              <a:t>developed by top management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Valuable source of inside information for other managers</a:t>
            </a:r>
          </a:p>
          <a:p>
            <a:pPr>
              <a:buFontTx/>
              <a:buChar char="-"/>
            </a:pPr>
            <a:r>
              <a:rPr lang="en-US" dirty="0" smtClean="0"/>
              <a:t>Analyzes and </a:t>
            </a:r>
            <a:r>
              <a:rPr lang="en-US" b="1" dirty="0" smtClean="0"/>
              <a:t>recommends</a:t>
            </a:r>
            <a:r>
              <a:rPr lang="en-US" dirty="0" smtClean="0"/>
              <a:t> program </a:t>
            </a:r>
            <a:r>
              <a:rPr lang="en-US" b="1" dirty="0" smtClean="0"/>
              <a:t>alternatives, develops budgets</a:t>
            </a:r>
            <a:r>
              <a:rPr lang="en-US" dirty="0" smtClean="0"/>
              <a:t>,…</a:t>
            </a:r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454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Contingency planning and crisis management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Contingency</a:t>
            </a:r>
            <a:r>
              <a:rPr lang="en-US" dirty="0" smtClean="0"/>
              <a:t> planning: preparing alternative (</a:t>
            </a:r>
            <a:r>
              <a:rPr lang="en-US" b="1" dirty="0" smtClean="0"/>
              <a:t>backup</a:t>
            </a:r>
            <a:r>
              <a:rPr lang="en-US" dirty="0" smtClean="0"/>
              <a:t>) plans in case the primary plans unexpectedly fail </a:t>
            </a:r>
          </a:p>
          <a:p>
            <a:r>
              <a:rPr lang="en-US" dirty="0" smtClean="0"/>
              <a:t>Crisis planning anticipates sudden changes in the environment </a:t>
            </a:r>
          </a:p>
          <a:p>
            <a:r>
              <a:rPr lang="en-US" dirty="0" smtClean="0"/>
              <a:t>For instance: </a:t>
            </a:r>
            <a:r>
              <a:rPr lang="en-US" b="1" dirty="0" smtClean="0"/>
              <a:t>extra staff available</a:t>
            </a:r>
            <a:r>
              <a:rPr lang="en-US" dirty="0" smtClean="0"/>
              <a:t>, backup computer systems, stockpiled inventory </a:t>
            </a:r>
          </a:p>
          <a:p>
            <a:r>
              <a:rPr lang="en-US" b="1" dirty="0" smtClean="0"/>
              <a:t>Crisis management</a:t>
            </a:r>
            <a:r>
              <a:rPr lang="en-US" dirty="0" smtClean="0"/>
              <a:t>: set of </a:t>
            </a:r>
            <a:r>
              <a:rPr lang="en-US" b="1" dirty="0" smtClean="0"/>
              <a:t>procedures</a:t>
            </a:r>
            <a:r>
              <a:rPr lang="en-US" dirty="0" smtClean="0"/>
              <a:t> the organization uses in the event of a </a:t>
            </a:r>
            <a:r>
              <a:rPr lang="en-US" b="1" dirty="0" smtClean="0"/>
              <a:t>disaster</a:t>
            </a:r>
            <a:r>
              <a:rPr lang="en-US" dirty="0" smtClean="0"/>
              <a:t> </a:t>
            </a:r>
          </a:p>
          <a:p>
            <a:r>
              <a:rPr lang="en-US" dirty="0" smtClean="0"/>
              <a:t>It becomes more important for organizations operating in complex and </a:t>
            </a:r>
            <a:r>
              <a:rPr lang="en-US" b="1" dirty="0" smtClean="0"/>
              <a:t>dynamic environment </a:t>
            </a:r>
          </a:p>
          <a:p>
            <a:r>
              <a:rPr lang="en-US" dirty="0" smtClean="0"/>
              <a:t>It is a technique to cope with </a:t>
            </a:r>
            <a:r>
              <a:rPr lang="en-US" b="1" dirty="0" smtClean="0"/>
              <a:t>uncertainty and change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510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Barriers to goal setting and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Inappropriate</a:t>
            </a:r>
            <a:r>
              <a:rPr lang="en-US" dirty="0" smtClean="0"/>
              <a:t> goals</a:t>
            </a:r>
          </a:p>
          <a:p>
            <a:r>
              <a:rPr lang="en-US" b="1" dirty="0" smtClean="0"/>
              <a:t>Inappropriate reward system </a:t>
            </a:r>
          </a:p>
          <a:p>
            <a:pPr>
              <a:buFontTx/>
              <a:buChar char="-"/>
            </a:pPr>
            <a:r>
              <a:rPr lang="en-US" dirty="0" smtClean="0"/>
              <a:t>People are unrewarded for proper goal-setting behavior </a:t>
            </a:r>
          </a:p>
          <a:p>
            <a:r>
              <a:rPr lang="en-US" b="1" dirty="0" smtClean="0"/>
              <a:t>Dynamic and complex </a:t>
            </a:r>
            <a:r>
              <a:rPr lang="en-US" dirty="0" smtClean="0"/>
              <a:t>environment:</a:t>
            </a:r>
          </a:p>
          <a:p>
            <a:pPr>
              <a:buFontTx/>
              <a:buChar char="-"/>
            </a:pPr>
            <a:r>
              <a:rPr lang="en-US" dirty="0" smtClean="0"/>
              <a:t>Rapid change, technological innovation and intense competition can increase the difficulty of assessing future opportunities and threats </a:t>
            </a:r>
          </a:p>
          <a:p>
            <a:r>
              <a:rPr lang="en-US" dirty="0" smtClean="0"/>
              <a:t>Reluctance to establish goals:</a:t>
            </a:r>
          </a:p>
          <a:p>
            <a:pPr>
              <a:buFontTx/>
              <a:buChar char="-"/>
            </a:pPr>
            <a:r>
              <a:rPr lang="en-US" b="1" dirty="0" smtClean="0"/>
              <a:t>Lack of responsibility</a:t>
            </a:r>
            <a:r>
              <a:rPr lang="en-US" dirty="0" smtClean="0"/>
              <a:t>, confidence or fear of failure </a:t>
            </a:r>
          </a:p>
          <a:p>
            <a:r>
              <a:rPr lang="en-US" b="1" dirty="0" smtClean="0"/>
              <a:t>Resistance to change</a:t>
            </a:r>
            <a:r>
              <a:rPr lang="en-US" dirty="0" smtClean="0"/>
              <a:t>: insisting on a policy</a:t>
            </a:r>
          </a:p>
          <a:p>
            <a:r>
              <a:rPr lang="en-US" dirty="0" smtClean="0"/>
              <a:t>Constraints: </a:t>
            </a:r>
            <a:r>
              <a:rPr lang="en-US" b="1" dirty="0" smtClean="0"/>
              <a:t>lack of resource</a:t>
            </a:r>
            <a:r>
              <a:rPr lang="en-US" dirty="0" smtClean="0"/>
              <a:t>, time constraints, strong competition </a:t>
            </a:r>
          </a:p>
        </p:txBody>
      </p:sp>
    </p:spTree>
    <p:extLst>
      <p:ext uri="{BB962C8B-B14F-4D97-AF65-F5344CB8AC3E}">
        <p14:creationId xmlns:p14="http://schemas.microsoft.com/office/powerpoint/2010/main" val="352520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Overcoming the barriers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 smtClean="0"/>
              <a:t>Understanding the purposes </a:t>
            </a:r>
            <a:r>
              <a:rPr lang="en-US" dirty="0" smtClean="0"/>
              <a:t>of goals and planning: </a:t>
            </a:r>
          </a:p>
          <a:p>
            <a:pPr>
              <a:buFontTx/>
              <a:buChar char="-"/>
            </a:pPr>
            <a:r>
              <a:rPr lang="en-US" b="1" dirty="0" smtClean="0"/>
              <a:t>Adjustments</a:t>
            </a:r>
            <a:r>
              <a:rPr lang="en-US" dirty="0" smtClean="0"/>
              <a:t> and exceptions are to be expected as time passes</a:t>
            </a:r>
          </a:p>
          <a:p>
            <a:r>
              <a:rPr lang="en-US" dirty="0" smtClean="0"/>
              <a:t>Communication and </a:t>
            </a:r>
            <a:r>
              <a:rPr lang="en-US" b="1" dirty="0" smtClean="0"/>
              <a:t>participation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People are more </a:t>
            </a:r>
            <a:r>
              <a:rPr lang="en-US" b="1" dirty="0" smtClean="0"/>
              <a:t>committed</a:t>
            </a:r>
            <a:r>
              <a:rPr lang="en-US" dirty="0" smtClean="0"/>
              <a:t> to plans that they have helped shape</a:t>
            </a:r>
          </a:p>
          <a:p>
            <a:r>
              <a:rPr lang="en-US" b="1" dirty="0" smtClean="0"/>
              <a:t>Consistency</a:t>
            </a:r>
            <a:r>
              <a:rPr lang="en-US" dirty="0" smtClean="0"/>
              <a:t>, revision, and updating:</a:t>
            </a:r>
          </a:p>
          <a:p>
            <a:pPr>
              <a:buFontTx/>
              <a:buChar char="-"/>
            </a:pPr>
            <a:r>
              <a:rPr lang="en-US" dirty="0" smtClean="0"/>
              <a:t>Goals should be consistent both </a:t>
            </a:r>
            <a:r>
              <a:rPr lang="en-US" b="1" dirty="0" smtClean="0"/>
              <a:t>horizontally</a:t>
            </a:r>
            <a:r>
              <a:rPr lang="en-US" dirty="0" smtClean="0"/>
              <a:t> (across the departments) and </a:t>
            </a:r>
            <a:r>
              <a:rPr lang="en-US" b="1" dirty="0" smtClean="0"/>
              <a:t>vertically</a:t>
            </a:r>
            <a:r>
              <a:rPr lang="en-US" dirty="0" smtClean="0"/>
              <a:t> (up and down the organization)</a:t>
            </a:r>
          </a:p>
          <a:p>
            <a:r>
              <a:rPr lang="en-US" b="1" dirty="0" smtClean="0"/>
              <a:t>Effective reward system</a:t>
            </a:r>
            <a:r>
              <a:rPr lang="en-US" dirty="0" smtClean="0"/>
              <a:t>: </a:t>
            </a:r>
          </a:p>
          <a:p>
            <a:pPr marL="0" indent="0">
              <a:buNone/>
            </a:pPr>
            <a:r>
              <a:rPr lang="en-US" dirty="0" smtClean="0"/>
              <a:t>- People should be rewarded both for establishing goals and achieving them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92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 concept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MBO: </a:t>
            </a:r>
          </a:p>
          <a:p>
            <a:pPr>
              <a:buFontTx/>
              <a:buChar char="-"/>
            </a:pPr>
            <a:r>
              <a:rPr lang="en-US" dirty="0" smtClean="0"/>
              <a:t>System of goal setting and implementation</a:t>
            </a:r>
          </a:p>
          <a:p>
            <a:pPr>
              <a:buFontTx/>
              <a:buChar char="-"/>
            </a:pPr>
            <a:r>
              <a:rPr lang="en-US" dirty="0" smtClean="0"/>
              <a:t>Cycle of </a:t>
            </a:r>
            <a:r>
              <a:rPr lang="en-US" b="1" dirty="0" smtClean="0"/>
              <a:t>discussion, review, and evaluation </a:t>
            </a:r>
            <a:r>
              <a:rPr lang="en-US" dirty="0" smtClean="0"/>
              <a:t>of objectives among top, middle managers, supervisors and employees </a:t>
            </a:r>
          </a:p>
          <a:p>
            <a:pPr>
              <a:buFontTx/>
              <a:buChar char="-"/>
            </a:pPr>
            <a:r>
              <a:rPr lang="en-US" dirty="0" smtClean="0"/>
              <a:t>Improved employee motivation </a:t>
            </a:r>
          </a:p>
          <a:p>
            <a:pPr>
              <a:buFontTx/>
              <a:buChar char="-"/>
            </a:pPr>
            <a:r>
              <a:rPr lang="en-US" dirty="0" smtClean="0"/>
              <a:t>The extent to which goals are accomplished is a major factor in </a:t>
            </a:r>
            <a:r>
              <a:rPr lang="en-US" b="1" dirty="0" smtClean="0"/>
              <a:t>evaluating and rewarding subordinates’ performance </a:t>
            </a:r>
          </a:p>
          <a:p>
            <a:pPr>
              <a:buFontTx/>
              <a:buChar char="-"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2232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730</TotalTime>
  <Words>1132</Words>
  <Application>Microsoft Office PowerPoint</Application>
  <PresentationFormat>Widescreen</PresentationFormat>
  <Paragraphs>152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Basic elements of planning and decision making </vt:lpstr>
      <vt:lpstr>Organizational goals </vt:lpstr>
      <vt:lpstr>Kinds of goals </vt:lpstr>
      <vt:lpstr>Continued…</vt:lpstr>
      <vt:lpstr>Continued…</vt:lpstr>
      <vt:lpstr>Responsibilities to establish goals </vt:lpstr>
      <vt:lpstr>Managing multiple goals and organizational plan</vt:lpstr>
      <vt:lpstr>Continued…</vt:lpstr>
      <vt:lpstr>Operational plans</vt:lpstr>
      <vt:lpstr>Continued…</vt:lpstr>
      <vt:lpstr>Time frames for planning</vt:lpstr>
      <vt:lpstr>Responsibilities for planning </vt:lpstr>
      <vt:lpstr>Continued…</vt:lpstr>
      <vt:lpstr>Contingency planning and crisis management </vt:lpstr>
      <vt:lpstr>Barriers to goal setting and planning</vt:lpstr>
      <vt:lpstr>Overcoming the barriers</vt:lpstr>
      <vt:lpstr>A concept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 elements of planning and decision making </dc:title>
  <dc:creator>pouyan Es</dc:creator>
  <cp:lastModifiedBy>Pouyan Esmaeil Zadeh</cp:lastModifiedBy>
  <cp:revision>234</cp:revision>
  <dcterms:created xsi:type="dcterms:W3CDTF">2014-02-02T16:18:07Z</dcterms:created>
  <dcterms:modified xsi:type="dcterms:W3CDTF">2019-09-12T14:03:15Z</dcterms:modified>
</cp:coreProperties>
</file>